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8" r:id="rId4"/>
    <p:sldId id="260" r:id="rId5"/>
    <p:sldId id="261" r:id="rId6"/>
    <p:sldId id="264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Основные направления концепции модернизации образования в РФ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933056"/>
            <a:ext cx="6400800" cy="147320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Градусова</a:t>
            </a:r>
            <a:r>
              <a:rPr lang="ru-RU" dirty="0" smtClean="0">
                <a:solidFill>
                  <a:schemeClr val="tx1"/>
                </a:solidFill>
              </a:rPr>
              <a:t> Ю.М. </a:t>
            </a:r>
            <a:endParaRPr lang="en-US" smtClean="0">
              <a:solidFill>
                <a:schemeClr val="tx1"/>
              </a:solidFill>
            </a:endParaRPr>
          </a:p>
          <a:p>
            <a:r>
              <a:rPr lang="ru-RU" smtClean="0">
                <a:solidFill>
                  <a:schemeClr val="tx1"/>
                </a:solidFill>
              </a:rPr>
              <a:t>учитель </a:t>
            </a:r>
            <a:r>
              <a:rPr lang="ru-RU" dirty="0" smtClean="0">
                <a:solidFill>
                  <a:schemeClr val="tx1"/>
                </a:solidFill>
              </a:rPr>
              <a:t>ГКОУ ВО «Специальная (коррекционная) общеобразовательная школа-интернат г.Владимира для слепых и </a:t>
            </a:r>
            <a:r>
              <a:rPr lang="ru-RU" smtClean="0">
                <a:solidFill>
                  <a:schemeClr val="tx1"/>
                </a:solidFill>
              </a:rPr>
              <a:t>слабовидящих </a:t>
            </a:r>
            <a:r>
              <a:rPr lang="ru-RU" smtClean="0">
                <a:solidFill>
                  <a:schemeClr val="tx1"/>
                </a:solidFill>
              </a:rPr>
              <a:t>детей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7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628800"/>
            <a:ext cx="8136904" cy="50405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sz="3600" dirty="0">
                <a:solidFill>
                  <a:schemeClr val="tx1"/>
                </a:solidFill>
              </a:rPr>
              <a:t>Повышение качества отечественного образования на всех его ступенях (дошкольное, общее и профессиональное), за счет изменения содержания.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>
                <a:solidFill>
                  <a:schemeClr val="tx1"/>
                </a:solidFill>
              </a:rPr>
              <a:t>Формирование в отечественной системе образования эффективных организационно-экономических механизмов, направленных на привлечение и последующие использование высококвалифицированных педагогических ресурсов.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>
                <a:solidFill>
                  <a:schemeClr val="tx1"/>
                </a:solidFill>
              </a:rPr>
              <a:t>Развитие и совершенствование системы образования, с ориентацией на открытость государственно-общественному управлению.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>
                <a:solidFill>
                  <a:schemeClr val="tx1"/>
                </a:solidFill>
              </a:rPr>
              <a:t>Качественное и своевременное обеспечение всего процесса модернизации необходимой сопроводительной нормативно-правовой базой.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dirty="0">
                <a:solidFill>
                  <a:schemeClr val="tx1"/>
                </a:solidFill>
              </a:rPr>
              <a:t>Повышение профессионализма педагогических работников, а также повышение социального статуса педагога, усиление оказываемой общественной и государственной поддержки педагогам.</a:t>
            </a:r>
          </a:p>
          <a:p>
            <a:pPr marL="0" indent="0">
              <a:buNone/>
            </a:pP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19256" cy="1434488"/>
          </a:xfrm>
        </p:spPr>
        <p:txBody>
          <a:bodyPr>
            <a:normAutofit/>
          </a:bodyPr>
          <a:lstStyle/>
          <a:p>
            <a:r>
              <a:rPr lang="ru-RU" sz="2800" dirty="0"/>
              <a:t>Основные направления </a:t>
            </a:r>
            <a:r>
              <a:rPr lang="ru-RU" sz="2800" dirty="0" smtClean="0"/>
              <a:t>концепции модернизации </a:t>
            </a:r>
            <a:r>
              <a:rPr lang="ru-RU" sz="2800" dirty="0"/>
              <a:t>российского </a:t>
            </a:r>
            <a:r>
              <a:rPr lang="ru-RU" sz="2800" dirty="0" smtClean="0"/>
              <a:t>образования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469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628800"/>
            <a:ext cx="8640959" cy="5112568"/>
          </a:xfrm>
        </p:spPr>
        <p:txBody>
          <a:bodyPr>
            <a:normAutofit fontScale="77500" lnSpcReduction="20000"/>
          </a:bodyPr>
          <a:lstStyle/>
          <a:p>
            <a:endParaRPr lang="ru-RU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100" dirty="0" smtClean="0">
                <a:solidFill>
                  <a:schemeClr val="tx1"/>
                </a:solidFill>
              </a:rPr>
              <a:t>Подготовка </a:t>
            </a:r>
            <a:r>
              <a:rPr lang="ru-RU" sz="3100" dirty="0">
                <a:solidFill>
                  <a:schemeClr val="tx1"/>
                </a:solidFill>
              </a:rPr>
              <a:t>учащихся к осуществлению </a:t>
            </a:r>
            <a:r>
              <a:rPr lang="ru-RU" sz="3100" dirty="0" smtClean="0">
                <a:solidFill>
                  <a:schemeClr val="tx1"/>
                </a:solidFill>
              </a:rPr>
              <a:t>осмысленного </a:t>
            </a:r>
            <a:r>
              <a:rPr lang="ru-RU" sz="3100" dirty="0">
                <a:solidFill>
                  <a:schemeClr val="tx1"/>
                </a:solidFill>
              </a:rPr>
              <a:t>профессионального, политического и социального выбора. </a:t>
            </a:r>
            <a:endParaRPr lang="ru-RU" sz="3100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100" dirty="0">
                <a:solidFill>
                  <a:schemeClr val="tx1"/>
                </a:solidFill>
              </a:rPr>
              <a:t>Р</a:t>
            </a:r>
            <a:r>
              <a:rPr lang="ru-RU" sz="3100" dirty="0" smtClean="0">
                <a:solidFill>
                  <a:schemeClr val="tx1"/>
                </a:solidFill>
              </a:rPr>
              <a:t>асширение межкультурного взаимодействия, актуализация развития толерантности и коммуникативности.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100" dirty="0" smtClean="0">
                <a:solidFill>
                  <a:schemeClr val="tx1"/>
                </a:solidFill>
              </a:rPr>
              <a:t>Формирование </a:t>
            </a:r>
            <a:r>
              <a:rPr lang="ru-RU" sz="3100" dirty="0">
                <a:solidFill>
                  <a:schemeClr val="tx1"/>
                </a:solidFill>
              </a:rPr>
              <a:t>и развитие современного мышления </a:t>
            </a:r>
            <a:r>
              <a:rPr lang="ru-RU" sz="3100" dirty="0" smtClean="0">
                <a:solidFill>
                  <a:schemeClr val="tx1"/>
                </a:solidFill>
              </a:rPr>
              <a:t>у </a:t>
            </a:r>
            <a:r>
              <a:rPr lang="ru-RU" sz="3100" dirty="0">
                <a:solidFill>
                  <a:schemeClr val="tx1"/>
                </a:solidFill>
              </a:rPr>
              <a:t>молодого поколения </a:t>
            </a:r>
            <a:r>
              <a:rPr lang="ru-RU" sz="3100" dirty="0" smtClean="0">
                <a:solidFill>
                  <a:schemeClr val="tx1"/>
                </a:solidFill>
              </a:rPr>
              <a:t>граждан.</a:t>
            </a:r>
            <a:endParaRPr lang="ru-RU" sz="31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100" dirty="0" smtClean="0">
                <a:solidFill>
                  <a:schemeClr val="tx1"/>
                </a:solidFill>
              </a:rPr>
              <a:t>Подготовка конкурентоспособных, квалифицированных кадров</a:t>
            </a:r>
            <a:r>
              <a:rPr lang="ru-RU" sz="3100" dirty="0">
                <a:solidFill>
                  <a:schemeClr val="tx1"/>
                </a:solidFill>
              </a:rPr>
              <a:t>, </a:t>
            </a:r>
            <a:r>
              <a:rPr lang="ru-RU" sz="3100" dirty="0" smtClean="0">
                <a:solidFill>
                  <a:schemeClr val="tx1"/>
                </a:solidFill>
              </a:rPr>
              <a:t>во </a:t>
            </a:r>
            <a:r>
              <a:rPr lang="ru-RU" sz="3100" dirty="0">
                <a:solidFill>
                  <a:schemeClr val="tx1"/>
                </a:solidFill>
              </a:rPr>
              <a:t>всех сферах. </a:t>
            </a:r>
            <a:endParaRPr lang="ru-RU" sz="3100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3100" dirty="0" smtClean="0">
                <a:solidFill>
                  <a:schemeClr val="tx1"/>
                </a:solidFill>
              </a:rPr>
              <a:t>Обучение работать в команде, развивать и совершенствовать собственные лидерские качества.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100" dirty="0" smtClean="0">
                <a:solidFill>
                  <a:schemeClr val="tx1"/>
                </a:solidFill>
              </a:rPr>
              <a:t>Удовлетворение потребности </a:t>
            </a:r>
            <a:r>
              <a:rPr lang="ru-RU" sz="3100" dirty="0">
                <a:solidFill>
                  <a:schemeClr val="tx1"/>
                </a:solidFill>
              </a:rPr>
              <a:t>в организации опережающего развития отечественной системы образования.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Тенденции модернизации российского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64956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88840"/>
            <a:ext cx="8424935" cy="44644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 smtClean="0"/>
              <a:t>     </a:t>
            </a:r>
            <a:r>
              <a:rPr lang="ru-RU" sz="3600" dirty="0" smtClean="0">
                <a:solidFill>
                  <a:schemeClr val="tx1"/>
                </a:solidFill>
              </a:rPr>
              <a:t>Диверсификация </a:t>
            </a:r>
            <a:r>
              <a:rPr lang="ru-RU" sz="3600" dirty="0">
                <a:solidFill>
                  <a:schemeClr val="tx1"/>
                </a:solidFill>
              </a:rPr>
              <a:t>образования – это расширение имеющихся вариантов и возможностей получения образования, создание всех необходимых условий, позволяющих получить необходимое образование вне зависимости от психических и физических возможностей учащихся.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338328"/>
            <a:ext cx="8856984" cy="2082560"/>
          </a:xfrm>
        </p:spPr>
        <p:txBody>
          <a:bodyPr>
            <a:noAutofit/>
          </a:bodyPr>
          <a:lstStyle/>
          <a:p>
            <a:r>
              <a:rPr lang="ru-RU" sz="2800" dirty="0" smtClean="0"/>
              <a:t>Главной и перспективной тенденцией модернизации образования является </a:t>
            </a:r>
            <a:r>
              <a:rPr lang="ru-RU" sz="2800" dirty="0" smtClean="0">
                <a:solidFill>
                  <a:srgbClr val="C00000"/>
                </a:solidFill>
              </a:rPr>
              <a:t>диверсификация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8169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556792"/>
            <a:ext cx="8568953" cy="496855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Многообразие </a:t>
            </a:r>
            <a:r>
              <a:rPr lang="ru-RU" sz="2800" dirty="0">
                <a:solidFill>
                  <a:schemeClr val="tx1"/>
                </a:solidFill>
              </a:rPr>
              <a:t>и обширность программ, учебных заведений, квалификации педагогов и т.д.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</a:rPr>
              <a:t>Наличие разнообразных уровней и подуровней системы образования, сроков обучения, подготовки и переподготовке кадров, дополнительное образование.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</a:rPr>
              <a:t>Качественное и разнообразное финансирование образовательных учреждений.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</a:rPr>
              <a:t>Организация качественного управления образовательными учреждениями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/>
              <a:t>Ведущими направлениями диверсификации образования являются: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9405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412776"/>
            <a:ext cx="756084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Гуманизация образования предусматривает: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Учет интересов учащихся;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Установление взаимоотношений между педагогом и учащимися на основании взаимного уважения;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Организацию необходимых условий для развития и саморазвития учащихся;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Направленность на формирование общекультурных компетенций, навыков саморазвития и самовоспитания;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Использование при обучении и воспитании детей инновационных методов и технологий.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В</a:t>
            </a:r>
            <a:r>
              <a:rPr lang="ru-RU" sz="2400" dirty="0" smtClean="0"/>
              <a:t>ажным </a:t>
            </a:r>
            <a:r>
              <a:rPr lang="ru-RU" sz="2400" dirty="0"/>
              <a:t>направлением модернизации российской системы образования является </a:t>
            </a:r>
            <a:r>
              <a:rPr lang="ru-RU" sz="2400" dirty="0" smtClean="0">
                <a:solidFill>
                  <a:srgbClr val="C00000"/>
                </a:solidFill>
              </a:rPr>
              <a:t>гуманизация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9846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5772" y="1412776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настоящее время модернизация образования является одной из важнейших задач государства. Именно успешность ее решения определяет динамику дальнейших экономических, социальных и политических преобразований российского общества, а также обеспечивает количественные и качественные параметры по воспроизводству высококвалифицированных кадров. Подготовка кадров является особенно актуальной стороной модернизации, так как именно кадры способствуют формированию необходимой государственной идеологии, являющейся базой политического развития демократического общества. </a:t>
            </a:r>
          </a:p>
        </p:txBody>
      </p:sp>
    </p:spTree>
    <p:extLst>
      <p:ext uri="{BB962C8B-B14F-4D97-AF65-F5344CB8AC3E}">
        <p14:creationId xmlns:p14="http://schemas.microsoft.com/office/powerpoint/2010/main" val="32856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215</TotalTime>
  <Words>399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Основные направления концепции модернизации образования в РФ</vt:lpstr>
      <vt:lpstr>Основные направления концепции модернизации российского образования</vt:lpstr>
      <vt:lpstr>Тенденции модернизации российского образования</vt:lpstr>
      <vt:lpstr>Главной и перспективной тенденцией модернизации образования является диверсификация. </vt:lpstr>
      <vt:lpstr>Ведущими направлениями диверсификации образования являются: </vt:lpstr>
      <vt:lpstr>Важным направлением модернизации российской системы образования является гуманизация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направления концепции модернизации образования в РФ</dc:title>
  <cp:lastModifiedBy>User</cp:lastModifiedBy>
  <cp:revision>23</cp:revision>
  <dcterms:modified xsi:type="dcterms:W3CDTF">2021-03-17T12:24:39Z</dcterms:modified>
</cp:coreProperties>
</file>